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</p:sldIdLst>
  <p:sldSz cx="18288000" cy="10287000"/>
  <p:notesSz cx="6858000" cy="9144000"/>
  <p:embeddedFontLst>
    <p:embeddedFont>
      <p:font typeface="Old Standard" charset="1" panose="02040503050505020303"/>
      <p:regular r:id="rId6"/>
    </p:embeddedFont>
    <p:embeddedFont>
      <p:font typeface="Old Standard Bold" charset="1" panose="02040503050505020303"/>
      <p:regular r:id="rId7"/>
    </p:embeddedFont>
    <p:embeddedFont>
      <p:font typeface="Old Standard Italics" charset="1" panose="02040503050505090303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  <p:embeddedFont>
      <p:font typeface="Daydream" charset="1" panose="00000000000000000000"/>
      <p:regular r:id="rId13"/>
    </p:embeddedFont>
    <p:embeddedFont>
      <p:font typeface="Arial" charset="1" panose="020B0502020202020204"/>
      <p:regular r:id="rId14"/>
    </p:embeddedFont>
    <p:embeddedFont>
      <p:font typeface="Arial Bold" charset="1" panose="020B0802020202020204"/>
      <p:regular r:id="rId15"/>
    </p:embeddedFont>
    <p:embeddedFont>
      <p:font typeface="Arial Italics" charset="1" panose="020B0502020202090204"/>
      <p:regular r:id="rId16"/>
    </p:embeddedFont>
    <p:embeddedFont>
      <p:font typeface="Arial Bold Italics" charset="1" panose="020B080202020209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99655" y="0"/>
            <a:ext cx="20887310" cy="10287000"/>
          </a:xfrm>
          <a:custGeom>
            <a:avLst/>
            <a:gdLst/>
            <a:ahLst/>
            <a:cxnLst/>
            <a:rect r="r" b="b" t="t" l="l"/>
            <a:pathLst>
              <a:path h="10287000" w="20887310">
                <a:moveTo>
                  <a:pt x="0" y="0"/>
                </a:moveTo>
                <a:lnTo>
                  <a:pt x="20887310" y="0"/>
                </a:lnTo>
                <a:lnTo>
                  <a:pt x="2088731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473762"/>
            <a:ext cx="18288000" cy="1530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360">
                <a:solidFill>
                  <a:srgbClr val="417272"/>
                </a:solidFill>
                <a:latin typeface="Arial Bold"/>
              </a:rPr>
              <a:t>JC HISTORY ASSESSMENT TASK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41891" y="3810308"/>
            <a:ext cx="17584398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8000" spc="2400">
                <a:solidFill>
                  <a:srgbClr val="FFFFFF"/>
                </a:solidFill>
                <a:latin typeface="Daydream"/>
              </a:rPr>
              <a:t>JC History Assessment Task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995069" y="-14772"/>
            <a:ext cx="2847452" cy="591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06"/>
              </a:lnSpc>
            </a:pPr>
            <a:r>
              <a:rPr lang="en-US" sz="3004">
                <a:solidFill>
                  <a:srgbClr val="FFFFFF"/>
                </a:solidFill>
                <a:latin typeface="Old Standard Bold"/>
              </a:rPr>
              <a:t>Chapter 38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12142" y="-14772"/>
            <a:ext cx="4125951" cy="591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6"/>
              </a:lnSpc>
            </a:pPr>
            <a:r>
              <a:rPr lang="en-US" sz="3004">
                <a:solidFill>
                  <a:srgbClr val="FFFFFF"/>
                </a:solidFill>
                <a:latin typeface="Old Standard Bold"/>
              </a:rPr>
              <a:t>8,000 BC to AD 400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4337590" y="9725311"/>
            <a:ext cx="3950410" cy="561689"/>
            <a:chOff x="0" y="0"/>
            <a:chExt cx="5267213" cy="74891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48919" cy="748919"/>
            </a:xfrm>
            <a:custGeom>
              <a:avLst/>
              <a:gdLst/>
              <a:ahLst/>
              <a:cxnLst/>
              <a:rect r="r" b="b" t="t" l="l"/>
              <a:pathLst>
                <a:path h="748919" w="748919">
                  <a:moveTo>
                    <a:pt x="0" y="0"/>
                  </a:moveTo>
                  <a:lnTo>
                    <a:pt x="748919" y="0"/>
                  </a:lnTo>
                  <a:lnTo>
                    <a:pt x="748919" y="748919"/>
                  </a:lnTo>
                  <a:lnTo>
                    <a:pt x="0" y="748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17398" y="13906"/>
              <a:ext cx="721107" cy="721107"/>
            </a:xfrm>
            <a:custGeom>
              <a:avLst/>
              <a:gdLst/>
              <a:ahLst/>
              <a:cxnLst/>
              <a:rect r="r" b="b" t="t" l="l"/>
              <a:pathLst>
                <a:path h="721107" w="721107">
                  <a:moveTo>
                    <a:pt x="0" y="0"/>
                  </a:moveTo>
                  <a:lnTo>
                    <a:pt x="721107" y="0"/>
                  </a:lnTo>
                  <a:lnTo>
                    <a:pt x="721107" y="721107"/>
                  </a:lnTo>
                  <a:lnTo>
                    <a:pt x="0" y="721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856697" y="-14006"/>
              <a:ext cx="3410516" cy="6912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846"/>
                </a:lnSpc>
                <a:spcBef>
                  <a:spcPct val="0"/>
                </a:spcBef>
              </a:pPr>
              <a:r>
                <a:rPr lang="en-US" sz="3004">
                  <a:solidFill>
                    <a:srgbClr val="417272"/>
                  </a:solidFill>
                  <a:latin typeface="Arial"/>
                </a:rPr>
                <a:t>@MsDoorley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0" y="9613901"/>
            <a:ext cx="8016664" cy="673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417272"/>
                </a:solidFill>
                <a:latin typeface="Arial Bold"/>
              </a:rPr>
              <a:t>Strand Two: The History of Ireland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85800" cy="10287000"/>
            <a:chOff x="0" y="0"/>
            <a:chExt cx="9144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6FBEA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939260" y="0"/>
            <a:ext cx="1371600" cy="10287000"/>
            <a:chOff x="0" y="0"/>
            <a:chExt cx="18288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417272"/>
            </a:solidFill>
          </p:spPr>
        </p:sp>
      </p:grpSp>
      <p:sp>
        <p:nvSpPr>
          <p:cNvPr name="TextBox 6" id="6"/>
          <p:cNvSpPr txBox="true"/>
          <p:nvPr/>
        </p:nvSpPr>
        <p:spPr>
          <a:xfrm rot="-5400000">
            <a:off x="-3736869" y="4806950"/>
            <a:ext cx="8016664" cy="673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Arial Bold"/>
              </a:rPr>
              <a:t>Strand One: The Nature of History</a:t>
            </a:r>
          </a:p>
        </p:txBody>
      </p:sp>
      <p:sp>
        <p:nvSpPr>
          <p:cNvPr name="TextBox 7" id="7"/>
          <p:cNvSpPr txBox="true"/>
          <p:nvPr/>
        </p:nvSpPr>
        <p:spPr>
          <a:xfrm rot="5400000">
            <a:off x="13527088" y="4760912"/>
            <a:ext cx="8229600" cy="76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rial Bold"/>
              </a:rPr>
              <a:t>Assessment Task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14375"/>
            <a:ext cx="15609955" cy="153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417272"/>
                </a:solidFill>
                <a:latin typeface="Arial Bold"/>
              </a:rPr>
              <a:t>What is the Assessment Task?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2120899"/>
            <a:ext cx="15609955" cy="484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</a:rPr>
              <a:t>The Assessment Task takes place in </a:t>
            </a:r>
            <a:r>
              <a:rPr lang="en-US" sz="3000">
                <a:solidFill>
                  <a:srgbClr val="417272"/>
                </a:solidFill>
                <a:latin typeface="Arial Bold"/>
              </a:rPr>
              <a:t>Third Year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, following the competition of CBA 2. 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</a:rPr>
              <a:t>The Assessment Task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is a </a:t>
            </a:r>
            <a:r>
              <a:rPr lang="en-US" sz="3000">
                <a:solidFill>
                  <a:srgbClr val="417272"/>
                </a:solidFill>
                <a:latin typeface="Arial Bold"/>
              </a:rPr>
              <a:t>written record</a:t>
            </a:r>
            <a:r>
              <a:rPr lang="en-US" sz="300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– for example, a news article, an essay, a blog, a script for a podcast, a letter to a journal or newspaper, an obituary, a speech, etc.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</a:rPr>
              <a:t>For the Assessment Task, it is linked to the knowledge and skills you learned from CBA 2. 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</a:rPr>
              <a:t>The Assessment Task is </a:t>
            </a:r>
            <a:r>
              <a:rPr lang="en-US" sz="3000">
                <a:solidFill>
                  <a:srgbClr val="417272"/>
                </a:solidFill>
                <a:latin typeface="Arial Bold"/>
              </a:rPr>
              <a:t>10%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 of the Junior Cycle Profile of Achievement (JCPA) final grade.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</a:rPr>
              <a:t>Unlike CBA 1 and CBA 2, </a:t>
            </a:r>
            <a:r>
              <a:rPr lang="en-US" sz="3000">
                <a:solidFill>
                  <a:srgbClr val="417272"/>
                </a:solidFill>
                <a:latin typeface="Arial Bold"/>
              </a:rPr>
              <a:t>it will be marked by the State Examinations Commission (SEC)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2988850" y="9725311"/>
            <a:ext cx="3950410" cy="561689"/>
            <a:chOff x="0" y="0"/>
            <a:chExt cx="5267213" cy="74891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48919" cy="748919"/>
            </a:xfrm>
            <a:custGeom>
              <a:avLst/>
              <a:gdLst/>
              <a:ahLst/>
              <a:cxnLst/>
              <a:rect r="r" b="b" t="t" l="l"/>
              <a:pathLst>
                <a:path h="748919" w="748919">
                  <a:moveTo>
                    <a:pt x="0" y="0"/>
                  </a:moveTo>
                  <a:lnTo>
                    <a:pt x="748919" y="0"/>
                  </a:lnTo>
                  <a:lnTo>
                    <a:pt x="748919" y="748919"/>
                  </a:lnTo>
                  <a:lnTo>
                    <a:pt x="0" y="748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917398" y="13906"/>
              <a:ext cx="721107" cy="721107"/>
            </a:xfrm>
            <a:custGeom>
              <a:avLst/>
              <a:gdLst/>
              <a:ahLst/>
              <a:cxnLst/>
              <a:rect r="r" b="b" t="t" l="l"/>
              <a:pathLst>
                <a:path h="721107" w="721107">
                  <a:moveTo>
                    <a:pt x="0" y="0"/>
                  </a:moveTo>
                  <a:lnTo>
                    <a:pt x="721107" y="0"/>
                  </a:lnTo>
                  <a:lnTo>
                    <a:pt x="721107" y="721107"/>
                  </a:lnTo>
                  <a:lnTo>
                    <a:pt x="0" y="721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856697" y="-14006"/>
              <a:ext cx="3410516" cy="6912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846"/>
                </a:lnSpc>
                <a:spcBef>
                  <a:spcPct val="0"/>
                </a:spcBef>
              </a:pPr>
              <a:r>
                <a:rPr lang="en-US" sz="3004">
                  <a:solidFill>
                    <a:srgbClr val="417272"/>
                  </a:solidFill>
                  <a:latin typeface="Arial"/>
                </a:rPr>
                <a:t>@MsDoorley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DAFpq_LtB4U</dc:identifier>
  <dcterms:modified xsi:type="dcterms:W3CDTF">2011-08-01T06:04:30Z</dcterms:modified>
  <cp:revision>1</cp:revision>
  <dc:title>Ch. 38 - JC History Assessment Task</dc:title>
</cp:coreProperties>
</file>